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80" r:id="rId4"/>
    <p:sldId id="268" r:id="rId5"/>
    <p:sldId id="281" r:id="rId6"/>
    <p:sldId id="282" r:id="rId7"/>
    <p:sldId id="271" r:id="rId8"/>
    <p:sldId id="272" r:id="rId9"/>
    <p:sldId id="274" r:id="rId10"/>
    <p:sldId id="275" r:id="rId11"/>
    <p:sldId id="285" r:id="rId12"/>
    <p:sldId id="278" r:id="rId13"/>
    <p:sldId id="279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C33D4-C10F-49D6-A0D0-C0C2AD97B3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BEDD2-4186-4E72-BD8C-846585F3253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DAFB6908-B838-4CA6-B7BE-6F0F84CAE1B7}" type="parTrans" cxnId="{B610550E-12C7-43D9-82EB-9E38BD0D803E}">
      <dgm:prSet/>
      <dgm:spPr/>
      <dgm:t>
        <a:bodyPr/>
        <a:lstStyle/>
        <a:p>
          <a:endParaRPr lang="ru-RU"/>
        </a:p>
      </dgm:t>
    </dgm:pt>
    <dgm:pt modelId="{974A6CCA-C36F-4A9A-93F8-71FFC1E1D705}" type="sibTrans" cxnId="{B610550E-12C7-43D9-82EB-9E38BD0D803E}">
      <dgm:prSet/>
      <dgm:spPr/>
      <dgm:t>
        <a:bodyPr/>
        <a:lstStyle/>
        <a:p>
          <a:endParaRPr lang="ru-RU"/>
        </a:p>
      </dgm:t>
    </dgm:pt>
    <dgm:pt modelId="{A03F1FE9-F764-49B8-9ABD-374252AFB0A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   повышение социального статуса дошкольного образования;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9B60C83C-6381-4B16-BB22-920CC6486666}" type="parTrans" cxnId="{F0754471-CDE6-46DA-90CE-150C0E0CCE9D}">
      <dgm:prSet/>
      <dgm:spPr/>
      <dgm:t>
        <a:bodyPr/>
        <a:lstStyle/>
        <a:p>
          <a:endParaRPr lang="ru-RU"/>
        </a:p>
      </dgm:t>
    </dgm:pt>
    <dgm:pt modelId="{D2E2133E-BD6A-4C48-9E78-7833785AA90A}" type="sibTrans" cxnId="{F0754471-CDE6-46DA-90CE-150C0E0CCE9D}">
      <dgm:prSet/>
      <dgm:spPr/>
      <dgm:t>
        <a:bodyPr/>
        <a:lstStyle/>
        <a:p>
          <a:endParaRPr lang="ru-RU"/>
        </a:p>
      </dgm:t>
    </dgm:pt>
    <dgm:pt modelId="{AA538B60-441B-4984-AC63-F4E48DD294E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600" b="1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B3548C4-150D-49C3-9741-E532DFBFE669}" type="parTrans" cxnId="{1AC93AAE-6BC5-4448-97AA-CEA668F44FB0}">
      <dgm:prSet/>
      <dgm:spPr/>
      <dgm:t>
        <a:bodyPr/>
        <a:lstStyle/>
        <a:p>
          <a:endParaRPr lang="ru-RU"/>
        </a:p>
      </dgm:t>
    </dgm:pt>
    <dgm:pt modelId="{E4BC0A1E-E3A9-46C6-A05F-17F53EFC7065}" type="sibTrans" cxnId="{1AC93AAE-6BC5-4448-97AA-CEA668F44FB0}">
      <dgm:prSet/>
      <dgm:spPr/>
      <dgm:t>
        <a:bodyPr/>
        <a:lstStyle/>
        <a:p>
          <a:endParaRPr lang="ru-RU"/>
        </a:p>
      </dgm:t>
    </dgm:pt>
    <dgm:pt modelId="{086F8F04-7E5E-4D4F-A9A5-735B276C983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обеспечение государством равенства возможностей для каждого ребенка в получении качественного ДО;</a:t>
          </a:r>
          <a:endParaRPr lang="ru-RU" sz="1600" b="1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C883E0-DA70-431D-900C-3368DBD74633}" type="parTrans" cxnId="{7FCBBC93-8236-4093-9465-1A69A83810D3}">
      <dgm:prSet/>
      <dgm:spPr/>
      <dgm:t>
        <a:bodyPr/>
        <a:lstStyle/>
        <a:p>
          <a:endParaRPr lang="ru-RU"/>
        </a:p>
      </dgm:t>
    </dgm:pt>
    <dgm:pt modelId="{80BF99EF-EB86-42E5-810D-F1A81FC4F628}" type="sibTrans" cxnId="{7FCBBC93-8236-4093-9465-1A69A83810D3}">
      <dgm:prSet/>
      <dgm:spPr/>
      <dgm:t>
        <a:bodyPr/>
        <a:lstStyle/>
        <a:p>
          <a:endParaRPr lang="ru-RU"/>
        </a:p>
      </dgm:t>
    </dgm:pt>
    <dgm:pt modelId="{A6C9C53C-FDD3-450A-BDC0-301E88A6AA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600" b="1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6B7726-3759-413D-9786-2444A7A5BE8E}" type="parTrans" cxnId="{106013A9-E818-4786-82FD-974079DE207D}">
      <dgm:prSet/>
      <dgm:spPr/>
      <dgm:t>
        <a:bodyPr/>
        <a:lstStyle/>
        <a:p>
          <a:endParaRPr lang="ru-RU"/>
        </a:p>
      </dgm:t>
    </dgm:pt>
    <dgm:pt modelId="{A4CAA3C3-AB4C-439E-9F0D-0AD8CC2A0520}" type="sibTrans" cxnId="{106013A9-E818-4786-82FD-974079DE207D}">
      <dgm:prSet/>
      <dgm:spPr/>
      <dgm:t>
        <a:bodyPr/>
        <a:lstStyle/>
        <a:p>
          <a:endParaRPr lang="ru-RU"/>
        </a:p>
      </dgm:t>
    </dgm:pt>
    <dgm:pt modelId="{91011C93-5B1D-4FFA-B8F5-2A58BA73D56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  обеспечение государственных гарантий уровня и качества ДО на основе единства обязательных требований к условиям  реализации образовательных программ ДО, их структуре и результатам их освоения;</a:t>
          </a:r>
          <a:endParaRPr lang="ru-RU" sz="1600" b="1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6E67E1C-E17A-47B4-A788-A617CCE4A463}" type="parTrans" cxnId="{2C62CFBB-9E1E-423F-8E12-B6C93AAD67D0}">
      <dgm:prSet/>
      <dgm:spPr/>
      <dgm:t>
        <a:bodyPr/>
        <a:lstStyle/>
        <a:p>
          <a:endParaRPr lang="ru-RU"/>
        </a:p>
      </dgm:t>
    </dgm:pt>
    <dgm:pt modelId="{65795A76-9540-48FF-BFED-6F48156B79E1}" type="sibTrans" cxnId="{2C62CFBB-9E1E-423F-8E12-B6C93AAD67D0}">
      <dgm:prSet/>
      <dgm:spPr/>
      <dgm:t>
        <a:bodyPr/>
        <a:lstStyle/>
        <a:p>
          <a:endParaRPr lang="ru-RU"/>
        </a:p>
      </dgm:t>
    </dgm:pt>
    <dgm:pt modelId="{FBD9C6F8-516B-4B4F-8262-137E2C5D312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600" b="1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0C9937-3AF6-43DE-B3D2-74728374B562}" type="parTrans" cxnId="{9DFF2790-7E10-4E17-AF9E-9E64AE09C034}">
      <dgm:prSet/>
      <dgm:spPr/>
      <dgm:t>
        <a:bodyPr/>
        <a:lstStyle/>
        <a:p>
          <a:endParaRPr lang="ru-RU"/>
        </a:p>
      </dgm:t>
    </dgm:pt>
    <dgm:pt modelId="{777A9D88-504B-4EFC-8929-6BCADA67D349}" type="sibTrans" cxnId="{9DFF2790-7E10-4E17-AF9E-9E64AE09C034}">
      <dgm:prSet/>
      <dgm:spPr/>
      <dgm:t>
        <a:bodyPr/>
        <a:lstStyle/>
        <a:p>
          <a:endParaRPr lang="ru-RU"/>
        </a:p>
      </dgm:t>
    </dgm:pt>
    <dgm:pt modelId="{68AEB920-5D61-4925-96CD-FE1914D4310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сохранение единства образовательного пространства Российской Федерации относительно уровня дошкольного образования.</a:t>
          </a:r>
          <a:endParaRPr lang="ru-RU" sz="1600" b="1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C403E03-EBF2-4048-818A-78977C13148C}" type="parTrans" cxnId="{5E657DA9-8F93-4751-9650-171C8398E81F}">
      <dgm:prSet/>
      <dgm:spPr/>
      <dgm:t>
        <a:bodyPr/>
        <a:lstStyle/>
        <a:p>
          <a:endParaRPr lang="ru-RU"/>
        </a:p>
      </dgm:t>
    </dgm:pt>
    <dgm:pt modelId="{9A11AAA5-4052-4088-8D76-D44B25C0B1DF}" type="sibTrans" cxnId="{5E657DA9-8F93-4751-9650-171C8398E81F}">
      <dgm:prSet/>
      <dgm:spPr/>
      <dgm:t>
        <a:bodyPr/>
        <a:lstStyle/>
        <a:p>
          <a:endParaRPr lang="ru-RU"/>
        </a:p>
      </dgm:t>
    </dgm:pt>
    <dgm:pt modelId="{91719581-34C7-4AFC-9B96-CCFF1BB4F5F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000" b="1" dirty="0"/>
        </a:p>
      </dgm:t>
    </dgm:pt>
    <dgm:pt modelId="{38912477-8439-43F6-A447-0C6D9494E88E}" type="parTrans" cxnId="{9DFEF3AE-16AC-4964-8849-7660CEE0186D}">
      <dgm:prSet/>
      <dgm:spPr/>
      <dgm:t>
        <a:bodyPr/>
        <a:lstStyle/>
        <a:p>
          <a:endParaRPr lang="ru-RU"/>
        </a:p>
      </dgm:t>
    </dgm:pt>
    <dgm:pt modelId="{8C629497-8433-48B1-B8C2-DD9D77681B1E}" type="sibTrans" cxnId="{9DFEF3AE-16AC-4964-8849-7660CEE0186D}">
      <dgm:prSet/>
      <dgm:spPr/>
      <dgm:t>
        <a:bodyPr/>
        <a:lstStyle/>
        <a:p>
          <a:endParaRPr lang="ru-RU"/>
        </a:p>
      </dgm:t>
    </dgm:pt>
    <dgm:pt modelId="{87D8D50C-4436-4334-A930-445AA5D36EDC}" type="pres">
      <dgm:prSet presAssocID="{130C33D4-C10F-49D6-A0D0-C0C2AD97B3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FB060-9109-4734-9068-1274F1B0BB10}" type="pres">
      <dgm:prSet presAssocID="{B4DBEDD2-4186-4E72-BD8C-846585F32533}" presName="linNode" presStyleCnt="0"/>
      <dgm:spPr/>
    </dgm:pt>
    <dgm:pt modelId="{ABD00E76-FECD-404B-803A-D7F3F799B1F8}" type="pres">
      <dgm:prSet presAssocID="{B4DBEDD2-4186-4E72-BD8C-846585F32533}" presName="parentText" presStyleLbl="node1" presStyleIdx="0" presStyleCnt="1" custScaleX="56403" custScaleY="278261" custLinFactNeighborX="1554" custLinFactNeighborY="-397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B7F72-8059-46C2-98D3-B99F7925EECE}" type="pres">
      <dgm:prSet presAssocID="{B4DBEDD2-4186-4E72-BD8C-846585F32533}" presName="descendantText" presStyleLbl="alignAccFollowNode1" presStyleIdx="0" presStyleCnt="1" custScaleX="154941" custScaleY="347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0550E-12C7-43D9-82EB-9E38BD0D803E}" srcId="{130C33D4-C10F-49D6-A0D0-C0C2AD97B334}" destId="{B4DBEDD2-4186-4E72-BD8C-846585F32533}" srcOrd="0" destOrd="0" parTransId="{DAFB6908-B838-4CA6-B7BE-6F0F84CAE1B7}" sibTransId="{974A6CCA-C36F-4A9A-93F8-71FFC1E1D705}"/>
    <dgm:cxn modelId="{5E657DA9-8F93-4751-9650-171C8398E81F}" srcId="{B4DBEDD2-4186-4E72-BD8C-846585F32533}" destId="{68AEB920-5D61-4925-96CD-FE1914D43106}" srcOrd="5" destOrd="0" parTransId="{FC403E03-EBF2-4048-818A-78977C13148C}" sibTransId="{9A11AAA5-4052-4088-8D76-D44B25C0B1DF}"/>
    <dgm:cxn modelId="{45D1E5E6-011B-472E-B1B0-CD74EDE070DD}" type="presOf" srcId="{130C33D4-C10F-49D6-A0D0-C0C2AD97B334}" destId="{87D8D50C-4436-4334-A930-445AA5D36EDC}" srcOrd="0" destOrd="0" presId="urn:microsoft.com/office/officeart/2005/8/layout/vList5"/>
    <dgm:cxn modelId="{1AC93AAE-6BC5-4448-97AA-CEA668F44FB0}" srcId="{A03F1FE9-F764-49B8-9ABD-374252AFB0A8}" destId="{AA538B60-441B-4984-AC63-F4E48DD294E6}" srcOrd="0" destOrd="0" parTransId="{7B3548C4-150D-49C3-9741-E532DFBFE669}" sibTransId="{E4BC0A1E-E3A9-46C6-A05F-17F53EFC7065}"/>
    <dgm:cxn modelId="{7FCBBC93-8236-4093-9465-1A69A83810D3}" srcId="{B4DBEDD2-4186-4E72-BD8C-846585F32533}" destId="{086F8F04-7E5E-4D4F-A9A5-735B276C9838}" srcOrd="1" destOrd="0" parTransId="{F3C883E0-DA70-431D-900C-3368DBD74633}" sibTransId="{80BF99EF-EB86-42E5-810D-F1A81FC4F628}"/>
    <dgm:cxn modelId="{9DFEF3AE-16AC-4964-8849-7660CEE0186D}" srcId="{B4DBEDD2-4186-4E72-BD8C-846585F32533}" destId="{91719581-34C7-4AFC-9B96-CCFF1BB4F5F0}" srcOrd="6" destOrd="0" parTransId="{38912477-8439-43F6-A447-0C6D9494E88E}" sibTransId="{8C629497-8433-48B1-B8C2-DD9D77681B1E}"/>
    <dgm:cxn modelId="{9DFF2790-7E10-4E17-AF9E-9E64AE09C034}" srcId="{B4DBEDD2-4186-4E72-BD8C-846585F32533}" destId="{FBD9C6F8-516B-4B4F-8262-137E2C5D312F}" srcOrd="4" destOrd="0" parTransId="{6B0C9937-3AF6-43DE-B3D2-74728374B562}" sibTransId="{777A9D88-504B-4EFC-8929-6BCADA67D349}"/>
    <dgm:cxn modelId="{106013A9-E818-4786-82FD-974079DE207D}" srcId="{B4DBEDD2-4186-4E72-BD8C-846585F32533}" destId="{A6C9C53C-FDD3-450A-BDC0-301E88A6AA57}" srcOrd="2" destOrd="0" parTransId="{366B7726-3759-413D-9786-2444A7A5BE8E}" sibTransId="{A4CAA3C3-AB4C-439E-9F0D-0AD8CC2A0520}"/>
    <dgm:cxn modelId="{A7C1BF34-26D1-4679-8F18-51CCD5FF776C}" type="presOf" srcId="{A6C9C53C-FDD3-450A-BDC0-301E88A6AA57}" destId="{F28B7F72-8059-46C2-98D3-B99F7925EECE}" srcOrd="0" destOrd="3" presId="urn:microsoft.com/office/officeart/2005/8/layout/vList5"/>
    <dgm:cxn modelId="{FDB80506-E63E-4EDD-8F9D-9FA36A4C56CD}" type="presOf" srcId="{A03F1FE9-F764-49B8-9ABD-374252AFB0A8}" destId="{F28B7F72-8059-46C2-98D3-B99F7925EECE}" srcOrd="0" destOrd="0" presId="urn:microsoft.com/office/officeart/2005/8/layout/vList5"/>
    <dgm:cxn modelId="{4163FE05-E296-4BED-9E2A-832BCE5E0A5D}" type="presOf" srcId="{086F8F04-7E5E-4D4F-A9A5-735B276C9838}" destId="{F28B7F72-8059-46C2-98D3-B99F7925EECE}" srcOrd="0" destOrd="2" presId="urn:microsoft.com/office/officeart/2005/8/layout/vList5"/>
    <dgm:cxn modelId="{F0754471-CDE6-46DA-90CE-150C0E0CCE9D}" srcId="{B4DBEDD2-4186-4E72-BD8C-846585F32533}" destId="{A03F1FE9-F764-49B8-9ABD-374252AFB0A8}" srcOrd="0" destOrd="0" parTransId="{9B60C83C-6381-4B16-BB22-920CC6486666}" sibTransId="{D2E2133E-BD6A-4C48-9E78-7833785AA90A}"/>
    <dgm:cxn modelId="{2C62CFBB-9E1E-423F-8E12-B6C93AAD67D0}" srcId="{B4DBEDD2-4186-4E72-BD8C-846585F32533}" destId="{91011C93-5B1D-4FFA-B8F5-2A58BA73D569}" srcOrd="3" destOrd="0" parTransId="{96E67E1C-E17A-47B4-A788-A617CCE4A463}" sibTransId="{65795A76-9540-48FF-BFED-6F48156B79E1}"/>
    <dgm:cxn modelId="{21DB5D20-BB0A-42D9-BC84-D1551FA439CB}" type="presOf" srcId="{AA538B60-441B-4984-AC63-F4E48DD294E6}" destId="{F28B7F72-8059-46C2-98D3-B99F7925EECE}" srcOrd="0" destOrd="1" presId="urn:microsoft.com/office/officeart/2005/8/layout/vList5"/>
    <dgm:cxn modelId="{8CAA5D69-A8A4-41E7-8995-921E9AD37C40}" type="presOf" srcId="{91719581-34C7-4AFC-9B96-CCFF1BB4F5F0}" destId="{F28B7F72-8059-46C2-98D3-B99F7925EECE}" srcOrd="0" destOrd="7" presId="urn:microsoft.com/office/officeart/2005/8/layout/vList5"/>
    <dgm:cxn modelId="{5EB7DF68-31B9-4C98-B28C-2D9BA15AAF9C}" type="presOf" srcId="{B4DBEDD2-4186-4E72-BD8C-846585F32533}" destId="{ABD00E76-FECD-404B-803A-D7F3F799B1F8}" srcOrd="0" destOrd="0" presId="urn:microsoft.com/office/officeart/2005/8/layout/vList5"/>
    <dgm:cxn modelId="{541B76E8-60B0-4BAB-8070-51C444FB6CDB}" type="presOf" srcId="{91011C93-5B1D-4FFA-B8F5-2A58BA73D569}" destId="{F28B7F72-8059-46C2-98D3-B99F7925EECE}" srcOrd="0" destOrd="4" presId="urn:microsoft.com/office/officeart/2005/8/layout/vList5"/>
    <dgm:cxn modelId="{95428B05-48F6-4705-ABE9-182881323A9C}" type="presOf" srcId="{68AEB920-5D61-4925-96CD-FE1914D43106}" destId="{F28B7F72-8059-46C2-98D3-B99F7925EECE}" srcOrd="0" destOrd="6" presId="urn:microsoft.com/office/officeart/2005/8/layout/vList5"/>
    <dgm:cxn modelId="{9AFE4792-21DA-48DA-871F-D4ABB3A2FBAB}" type="presOf" srcId="{FBD9C6F8-516B-4B4F-8262-137E2C5D312F}" destId="{F28B7F72-8059-46C2-98D3-B99F7925EECE}" srcOrd="0" destOrd="5" presId="urn:microsoft.com/office/officeart/2005/8/layout/vList5"/>
    <dgm:cxn modelId="{5835D7B8-EBEB-4175-8C5E-26C460285EAD}" type="presParOf" srcId="{87D8D50C-4436-4334-A930-445AA5D36EDC}" destId="{375FB060-9109-4734-9068-1274F1B0BB10}" srcOrd="0" destOrd="0" presId="urn:microsoft.com/office/officeart/2005/8/layout/vList5"/>
    <dgm:cxn modelId="{65306AEA-D80D-441D-8497-1931C99ADF66}" type="presParOf" srcId="{375FB060-9109-4734-9068-1274F1B0BB10}" destId="{ABD00E76-FECD-404B-803A-D7F3F799B1F8}" srcOrd="0" destOrd="0" presId="urn:microsoft.com/office/officeart/2005/8/layout/vList5"/>
    <dgm:cxn modelId="{07D0B3A4-68B6-46AC-9449-CA69389DB8FC}" type="presParOf" srcId="{375FB060-9109-4734-9068-1274F1B0BB10}" destId="{F28B7F72-8059-46C2-98D3-B99F7925EE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C33D4-C10F-49D6-A0D0-C0C2AD97B3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BEDD2-4186-4E72-BD8C-846585F3253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DAFB6908-B838-4CA6-B7BE-6F0F84CAE1B7}" type="parTrans" cxnId="{B610550E-12C7-43D9-82EB-9E38BD0D803E}">
      <dgm:prSet/>
      <dgm:spPr/>
      <dgm:t>
        <a:bodyPr/>
        <a:lstStyle/>
        <a:p>
          <a:endParaRPr lang="ru-RU"/>
        </a:p>
      </dgm:t>
    </dgm:pt>
    <dgm:pt modelId="{974A6CCA-C36F-4A9A-93F8-71FFC1E1D705}" type="sibTrans" cxnId="{B610550E-12C7-43D9-82EB-9E38BD0D803E}">
      <dgm:prSet/>
      <dgm:spPr/>
      <dgm:t>
        <a:bodyPr/>
        <a:lstStyle/>
        <a:p>
          <a:endParaRPr lang="ru-RU"/>
        </a:p>
      </dgm:t>
    </dgm:pt>
    <dgm:pt modelId="{A03F1FE9-F764-49B8-9ABD-374252AFB0A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800" b="1" dirty="0"/>
        </a:p>
      </dgm:t>
    </dgm:pt>
    <dgm:pt modelId="{9B60C83C-6381-4B16-BB22-920CC6486666}" type="parTrans" cxnId="{F0754471-CDE6-46DA-90CE-150C0E0CCE9D}">
      <dgm:prSet/>
      <dgm:spPr/>
      <dgm:t>
        <a:bodyPr/>
        <a:lstStyle/>
        <a:p>
          <a:endParaRPr lang="ru-RU"/>
        </a:p>
      </dgm:t>
    </dgm:pt>
    <dgm:pt modelId="{D2E2133E-BD6A-4C48-9E78-7833785AA90A}" type="sibTrans" cxnId="{F0754471-CDE6-46DA-90CE-150C0E0CCE9D}">
      <dgm:prSet/>
      <dgm:spPr/>
      <dgm:t>
        <a:bodyPr/>
        <a:lstStyle/>
        <a:p>
          <a:endParaRPr lang="ru-RU"/>
        </a:p>
      </dgm:t>
    </dgm:pt>
    <dgm:pt modelId="{91719581-34C7-4AFC-9B96-CCFF1BB4F5F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800" b="1" dirty="0"/>
        </a:p>
      </dgm:t>
    </dgm:pt>
    <dgm:pt modelId="{38912477-8439-43F6-A447-0C6D9494E88E}" type="parTrans" cxnId="{9DFEF3AE-16AC-4964-8849-7660CEE0186D}">
      <dgm:prSet/>
      <dgm:spPr/>
      <dgm:t>
        <a:bodyPr/>
        <a:lstStyle/>
        <a:p>
          <a:endParaRPr lang="ru-RU"/>
        </a:p>
      </dgm:t>
    </dgm:pt>
    <dgm:pt modelId="{8C629497-8433-48B1-B8C2-DD9D77681B1E}" type="sibTrans" cxnId="{9DFEF3AE-16AC-4964-8849-7660CEE0186D}">
      <dgm:prSet/>
      <dgm:spPr/>
      <dgm:t>
        <a:bodyPr/>
        <a:lstStyle/>
        <a:p>
          <a:endParaRPr lang="ru-RU"/>
        </a:p>
      </dgm:t>
    </dgm:pt>
    <dgm:pt modelId="{737CADB4-66F9-4EF3-9E30-E3B1B6D9525A}">
      <dgm:prSet custT="1"/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обеспечение равных возможностей для полноценного развития каждого ребенка в период дошкольного детства…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87B273AC-9380-4B46-909E-C2109B558073}" type="parTrans" cxnId="{32FC154C-FE1C-46D5-BC39-032940247CFC}">
      <dgm:prSet/>
      <dgm:spPr/>
      <dgm:t>
        <a:bodyPr/>
        <a:lstStyle/>
        <a:p>
          <a:endParaRPr lang="ru-RU"/>
        </a:p>
      </dgm:t>
    </dgm:pt>
    <dgm:pt modelId="{A57D3005-25F1-4C5C-8BBD-C9BAA258665C}" type="sibTrans" cxnId="{32FC154C-FE1C-46D5-BC39-032940247CFC}">
      <dgm:prSet/>
      <dgm:spPr/>
      <dgm:t>
        <a:bodyPr/>
        <a:lstStyle/>
        <a:p>
          <a:endParaRPr lang="ru-RU"/>
        </a:p>
      </dgm:t>
    </dgm:pt>
    <dgm:pt modelId="{75D1954E-0FFC-4B54-8438-A709CE73B2AB}">
      <dgm:prSet custT="1"/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61295DD-81AB-4E93-A098-390B74FCA652}" type="parTrans" cxnId="{F365A5D8-09C7-4578-91DD-826B39CF8E41}">
      <dgm:prSet/>
      <dgm:spPr/>
      <dgm:t>
        <a:bodyPr/>
        <a:lstStyle/>
        <a:p>
          <a:endParaRPr lang="ru-RU"/>
        </a:p>
      </dgm:t>
    </dgm:pt>
    <dgm:pt modelId="{9A1DDC7C-6255-427F-A4B0-2A718FC74DDD}" type="sibTrans" cxnId="{F365A5D8-09C7-4578-91DD-826B39CF8E41}">
      <dgm:prSet/>
      <dgm:spPr/>
      <dgm:t>
        <a:bodyPr/>
        <a:lstStyle/>
        <a:p>
          <a:endParaRPr lang="ru-RU"/>
        </a:p>
      </dgm:t>
    </dgm:pt>
    <dgm:pt modelId="{0C5B23A6-7A13-4452-8B22-5E7AEA02BF99}">
      <dgm:prSet custT="1"/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объединение обучения и воспитания в целостный образовательный процесс в интересах человека, семьи, общества;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02DFF7B-B60E-4EA8-AC8A-D0D31ECF8BC0}" type="parTrans" cxnId="{276E214A-C2C1-4517-BF91-34E4758578F0}">
      <dgm:prSet/>
      <dgm:spPr/>
      <dgm:t>
        <a:bodyPr/>
        <a:lstStyle/>
        <a:p>
          <a:endParaRPr lang="ru-RU"/>
        </a:p>
      </dgm:t>
    </dgm:pt>
    <dgm:pt modelId="{581FE678-6EC8-4AAC-B87F-7242910CD569}" type="sibTrans" cxnId="{276E214A-C2C1-4517-BF91-34E4758578F0}">
      <dgm:prSet/>
      <dgm:spPr/>
      <dgm:t>
        <a:bodyPr/>
        <a:lstStyle/>
        <a:p>
          <a:endParaRPr lang="ru-RU"/>
        </a:p>
      </dgm:t>
    </dgm:pt>
    <dgm:pt modelId="{7A4EB0DE-50F0-4D85-91B3-0C876FECC378}">
      <dgm:prSet custT="1"/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формирование общей культуры личности детей, в том числе ценностей здорового образа жизни,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3F392EA-455F-41D1-B32E-443CEC660671}" type="parTrans" cxnId="{9573EB31-8C8B-41F5-BD9E-FC7E2B4FACF2}">
      <dgm:prSet/>
      <dgm:spPr/>
      <dgm:t>
        <a:bodyPr/>
        <a:lstStyle/>
        <a:p>
          <a:endParaRPr lang="ru-RU"/>
        </a:p>
      </dgm:t>
    </dgm:pt>
    <dgm:pt modelId="{B89231C7-3B9A-4BBD-A7B2-0008B92AE345}" type="sibTrans" cxnId="{9573EB31-8C8B-41F5-BD9E-FC7E2B4FACF2}">
      <dgm:prSet/>
      <dgm:spPr/>
      <dgm:t>
        <a:bodyPr/>
        <a:lstStyle/>
        <a:p>
          <a:endParaRPr lang="ru-RU"/>
        </a:p>
      </dgm:t>
    </dgm:pt>
    <dgm:pt modelId="{58B12EC1-A5DC-4D08-A70A-1727E96BAF50}">
      <dgm:prSet custT="1"/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формирование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социокультурной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среды, соответствующей возрастным, индивидуальным, психологическим и физиологическим особенностям детей;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84336014-131D-4F2A-8FC0-964591D4DDAF}" type="parTrans" cxnId="{D379D4A6-F1DD-492E-AD76-36E476470F74}">
      <dgm:prSet/>
      <dgm:spPr/>
      <dgm:t>
        <a:bodyPr/>
        <a:lstStyle/>
        <a:p>
          <a:endParaRPr lang="ru-RU"/>
        </a:p>
      </dgm:t>
    </dgm:pt>
    <dgm:pt modelId="{0141E873-ACDA-4D63-9621-1437DDAF5DF1}" type="sibTrans" cxnId="{D379D4A6-F1DD-492E-AD76-36E476470F74}">
      <dgm:prSet/>
      <dgm:spPr/>
      <dgm:t>
        <a:bodyPr/>
        <a:lstStyle/>
        <a:p>
          <a:endParaRPr lang="ru-RU"/>
        </a:p>
      </dgm:t>
    </dgm:pt>
    <dgm:pt modelId="{6A1E6F8E-BDD5-4BC5-8943-D1B8FD3FB851}">
      <dgm:prSet custT="1"/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FD41F01-A141-4B22-8661-954640BD6815}" type="parTrans" cxnId="{C942691B-4A0C-4ACE-AFAC-9ED56EC93EE8}">
      <dgm:prSet/>
      <dgm:spPr/>
      <dgm:t>
        <a:bodyPr/>
        <a:lstStyle/>
        <a:p>
          <a:endParaRPr lang="ru-RU"/>
        </a:p>
      </dgm:t>
    </dgm:pt>
    <dgm:pt modelId="{D9F208CD-6CED-42EC-9A00-7C6F8DB1B0B8}" type="sibTrans" cxnId="{C942691B-4A0C-4ACE-AFAC-9ED56EC93EE8}">
      <dgm:prSet/>
      <dgm:spPr/>
      <dgm:t>
        <a:bodyPr/>
        <a:lstStyle/>
        <a:p>
          <a:endParaRPr lang="ru-RU"/>
        </a:p>
      </dgm:t>
    </dgm:pt>
    <dgm:pt modelId="{437E8541-73F7-49C1-8103-D9E5705C614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 охрана и укрепление физического и психического здоровья детей, в том числе их эмоционального благополучия;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2057046-ECE6-45C4-AEFF-FF95AFF30C4E}" type="parTrans" cxnId="{2BDF36E4-DC9B-4564-9E94-24498D698FF0}">
      <dgm:prSet/>
      <dgm:spPr/>
    </dgm:pt>
    <dgm:pt modelId="{FCC97092-6D76-48DF-A9A7-B1DC1B2D0545}" type="sibTrans" cxnId="{2BDF36E4-DC9B-4564-9E94-24498D698FF0}">
      <dgm:prSet/>
      <dgm:spPr/>
    </dgm:pt>
    <dgm:pt modelId="{EC90E38B-5B78-45A3-84BE-675B8F090E5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800" b="1" dirty="0"/>
        </a:p>
      </dgm:t>
    </dgm:pt>
    <dgm:pt modelId="{664016B3-A982-4F5B-ACA3-3FEFC8FE3884}" type="parTrans" cxnId="{9B484899-DED2-4EA5-81C2-5167D833102F}">
      <dgm:prSet/>
      <dgm:spPr/>
    </dgm:pt>
    <dgm:pt modelId="{E3AAA080-31F8-45BA-96F6-8250E8556B90}" type="sibTrans" cxnId="{9B484899-DED2-4EA5-81C2-5167D833102F}">
      <dgm:prSet/>
      <dgm:spPr/>
    </dgm:pt>
    <dgm:pt modelId="{87D8D50C-4436-4334-A930-445AA5D36EDC}" type="pres">
      <dgm:prSet presAssocID="{130C33D4-C10F-49D6-A0D0-C0C2AD97B3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FB060-9109-4734-9068-1274F1B0BB10}" type="pres">
      <dgm:prSet presAssocID="{B4DBEDD2-4186-4E72-BD8C-846585F32533}" presName="linNode" presStyleCnt="0"/>
      <dgm:spPr/>
    </dgm:pt>
    <dgm:pt modelId="{ABD00E76-FECD-404B-803A-D7F3F799B1F8}" type="pres">
      <dgm:prSet presAssocID="{B4DBEDD2-4186-4E72-BD8C-846585F32533}" presName="parentText" presStyleLbl="node1" presStyleIdx="0" presStyleCnt="1" custScaleX="56403" custScaleY="426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B7F72-8059-46C2-98D3-B99F7925EECE}" type="pres">
      <dgm:prSet presAssocID="{B4DBEDD2-4186-4E72-BD8C-846585F32533}" presName="descendantText" presStyleLbl="alignAccFollowNode1" presStyleIdx="0" presStyleCnt="1" custScaleX="154941" custScaleY="51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9D4A6-F1DD-492E-AD76-36E476470F74}" srcId="{B4DBEDD2-4186-4E72-BD8C-846585F32533}" destId="{58B12EC1-A5DC-4D08-A70A-1727E96BAF50}" srcOrd="7" destOrd="0" parTransId="{84336014-131D-4F2A-8FC0-964591D4DDAF}" sibTransId="{0141E873-ACDA-4D63-9621-1437DDAF5DF1}"/>
    <dgm:cxn modelId="{9F319AC2-0D69-4412-A9EE-1550B0DE7DBB}" type="presOf" srcId="{7A4EB0DE-50F0-4D85-91B3-0C876FECC378}" destId="{F28B7F72-8059-46C2-98D3-B99F7925EECE}" srcOrd="0" destOrd="6" presId="urn:microsoft.com/office/officeart/2005/8/layout/vList5"/>
    <dgm:cxn modelId="{9573EB31-8C8B-41F5-BD9E-FC7E2B4FACF2}" srcId="{B4DBEDD2-4186-4E72-BD8C-846585F32533}" destId="{7A4EB0DE-50F0-4D85-91B3-0C876FECC378}" srcOrd="6" destOrd="0" parTransId="{F3F392EA-455F-41D1-B32E-443CEC660671}" sibTransId="{B89231C7-3B9A-4BBD-A7B2-0008B92AE345}"/>
    <dgm:cxn modelId="{1CBE930A-E50C-4719-B661-6034F27AA7A5}" type="presOf" srcId="{0C5B23A6-7A13-4452-8B22-5E7AEA02BF99}" destId="{F28B7F72-8059-46C2-98D3-B99F7925EECE}" srcOrd="0" destOrd="5" presId="urn:microsoft.com/office/officeart/2005/8/layout/vList5"/>
    <dgm:cxn modelId="{2DCC23D2-ACE5-4DBB-9BFA-246775915379}" type="presOf" srcId="{A03F1FE9-F764-49B8-9ABD-374252AFB0A8}" destId="{F28B7F72-8059-46C2-98D3-B99F7925EECE}" srcOrd="0" destOrd="0" presId="urn:microsoft.com/office/officeart/2005/8/layout/vList5"/>
    <dgm:cxn modelId="{B610550E-12C7-43D9-82EB-9E38BD0D803E}" srcId="{130C33D4-C10F-49D6-A0D0-C0C2AD97B334}" destId="{B4DBEDD2-4186-4E72-BD8C-846585F32533}" srcOrd="0" destOrd="0" parTransId="{DAFB6908-B838-4CA6-B7BE-6F0F84CAE1B7}" sibTransId="{974A6CCA-C36F-4A9A-93F8-71FFC1E1D705}"/>
    <dgm:cxn modelId="{9DFEF3AE-16AC-4964-8849-7660CEE0186D}" srcId="{B4DBEDD2-4186-4E72-BD8C-846585F32533}" destId="{91719581-34C7-4AFC-9B96-CCFF1BB4F5F0}" srcOrd="9" destOrd="0" parTransId="{38912477-8439-43F6-A447-0C6D9494E88E}" sibTransId="{8C629497-8433-48B1-B8C2-DD9D77681B1E}"/>
    <dgm:cxn modelId="{C942691B-4A0C-4ACE-AFAC-9ED56EC93EE8}" srcId="{B4DBEDD2-4186-4E72-BD8C-846585F32533}" destId="{6A1E6F8E-BDD5-4BC5-8943-D1B8FD3FB851}" srcOrd="8" destOrd="0" parTransId="{FFD41F01-A141-4B22-8661-954640BD6815}" sibTransId="{D9F208CD-6CED-42EC-9A00-7C6F8DB1B0B8}"/>
    <dgm:cxn modelId="{F809CBA2-2F2A-4934-BF31-F09A73FC50B6}" type="presOf" srcId="{75D1954E-0FFC-4B54-8438-A709CE73B2AB}" destId="{F28B7F72-8059-46C2-98D3-B99F7925EECE}" srcOrd="0" destOrd="4" presId="urn:microsoft.com/office/officeart/2005/8/layout/vList5"/>
    <dgm:cxn modelId="{C768DC80-CD50-40D6-BAD0-DD07108DE1D5}" type="presOf" srcId="{437E8541-73F7-49C1-8103-D9E5705C614F}" destId="{F28B7F72-8059-46C2-98D3-B99F7925EECE}" srcOrd="0" destOrd="2" presId="urn:microsoft.com/office/officeart/2005/8/layout/vList5"/>
    <dgm:cxn modelId="{FB6CB1A7-0FB8-491F-8C02-35FAFB6DE682}" type="presOf" srcId="{130C33D4-C10F-49D6-A0D0-C0C2AD97B334}" destId="{87D8D50C-4436-4334-A930-445AA5D36EDC}" srcOrd="0" destOrd="0" presId="urn:microsoft.com/office/officeart/2005/8/layout/vList5"/>
    <dgm:cxn modelId="{2BDF36E4-DC9B-4564-9E94-24498D698FF0}" srcId="{B4DBEDD2-4186-4E72-BD8C-846585F32533}" destId="{437E8541-73F7-49C1-8103-D9E5705C614F}" srcOrd="2" destOrd="0" parTransId="{42057046-ECE6-45C4-AEFF-FF95AFF30C4E}" sibTransId="{FCC97092-6D76-48DF-A9A7-B1DC1B2D0545}"/>
    <dgm:cxn modelId="{F848C43F-557D-4AFC-BF83-04118B87C612}" type="presOf" srcId="{737CADB4-66F9-4EF3-9E30-E3B1B6D9525A}" destId="{F28B7F72-8059-46C2-98D3-B99F7925EECE}" srcOrd="0" destOrd="3" presId="urn:microsoft.com/office/officeart/2005/8/layout/vList5"/>
    <dgm:cxn modelId="{F0754471-CDE6-46DA-90CE-150C0E0CCE9D}" srcId="{B4DBEDD2-4186-4E72-BD8C-846585F32533}" destId="{A03F1FE9-F764-49B8-9ABD-374252AFB0A8}" srcOrd="0" destOrd="0" parTransId="{9B60C83C-6381-4B16-BB22-920CC6486666}" sibTransId="{D2E2133E-BD6A-4C48-9E78-7833785AA90A}"/>
    <dgm:cxn modelId="{D187A9B3-917A-47F0-9908-A893E60C8812}" type="presOf" srcId="{6A1E6F8E-BDD5-4BC5-8943-D1B8FD3FB851}" destId="{F28B7F72-8059-46C2-98D3-B99F7925EECE}" srcOrd="0" destOrd="8" presId="urn:microsoft.com/office/officeart/2005/8/layout/vList5"/>
    <dgm:cxn modelId="{276E214A-C2C1-4517-BF91-34E4758578F0}" srcId="{B4DBEDD2-4186-4E72-BD8C-846585F32533}" destId="{0C5B23A6-7A13-4452-8B22-5E7AEA02BF99}" srcOrd="5" destOrd="0" parTransId="{A02DFF7B-B60E-4EA8-AC8A-D0D31ECF8BC0}" sibTransId="{581FE678-6EC8-4AAC-B87F-7242910CD569}"/>
    <dgm:cxn modelId="{36BB6F43-B68E-41D6-9B2B-3F8C537688ED}" type="presOf" srcId="{58B12EC1-A5DC-4D08-A70A-1727E96BAF50}" destId="{F28B7F72-8059-46C2-98D3-B99F7925EECE}" srcOrd="0" destOrd="7" presId="urn:microsoft.com/office/officeart/2005/8/layout/vList5"/>
    <dgm:cxn modelId="{730F89CC-C65C-450C-B9E7-D6D650194A78}" type="presOf" srcId="{B4DBEDD2-4186-4E72-BD8C-846585F32533}" destId="{ABD00E76-FECD-404B-803A-D7F3F799B1F8}" srcOrd="0" destOrd="0" presId="urn:microsoft.com/office/officeart/2005/8/layout/vList5"/>
    <dgm:cxn modelId="{F365A5D8-09C7-4578-91DD-826B39CF8E41}" srcId="{B4DBEDD2-4186-4E72-BD8C-846585F32533}" destId="{75D1954E-0FFC-4B54-8438-A709CE73B2AB}" srcOrd="4" destOrd="0" parTransId="{A61295DD-81AB-4E93-A098-390B74FCA652}" sibTransId="{9A1DDC7C-6255-427F-A4B0-2A718FC74DDD}"/>
    <dgm:cxn modelId="{32FC154C-FE1C-46D5-BC39-032940247CFC}" srcId="{B4DBEDD2-4186-4E72-BD8C-846585F32533}" destId="{737CADB4-66F9-4EF3-9E30-E3B1B6D9525A}" srcOrd="3" destOrd="0" parTransId="{87B273AC-9380-4B46-909E-C2109B558073}" sibTransId="{A57D3005-25F1-4C5C-8BBD-C9BAA258665C}"/>
    <dgm:cxn modelId="{9B484899-DED2-4EA5-81C2-5167D833102F}" srcId="{B4DBEDD2-4186-4E72-BD8C-846585F32533}" destId="{EC90E38B-5B78-45A3-84BE-675B8F090E51}" srcOrd="1" destOrd="0" parTransId="{664016B3-A982-4F5B-ACA3-3FEFC8FE3884}" sibTransId="{E3AAA080-31F8-45BA-96F6-8250E8556B90}"/>
    <dgm:cxn modelId="{6EA20C65-3C30-4B4D-B1B2-ED59B643BF9E}" type="presOf" srcId="{EC90E38B-5B78-45A3-84BE-675B8F090E51}" destId="{F28B7F72-8059-46C2-98D3-B99F7925EECE}" srcOrd="0" destOrd="1" presId="urn:microsoft.com/office/officeart/2005/8/layout/vList5"/>
    <dgm:cxn modelId="{ED4A7262-CEC1-4412-8A94-8F6D50F1F872}" type="presOf" srcId="{91719581-34C7-4AFC-9B96-CCFF1BB4F5F0}" destId="{F28B7F72-8059-46C2-98D3-B99F7925EECE}" srcOrd="0" destOrd="9" presId="urn:microsoft.com/office/officeart/2005/8/layout/vList5"/>
    <dgm:cxn modelId="{32607218-BE1D-48C9-9C70-A296BE0FC6C8}" type="presParOf" srcId="{87D8D50C-4436-4334-A930-445AA5D36EDC}" destId="{375FB060-9109-4734-9068-1274F1B0BB10}" srcOrd="0" destOrd="0" presId="urn:microsoft.com/office/officeart/2005/8/layout/vList5"/>
    <dgm:cxn modelId="{5B5AEABD-E382-4F0F-AB52-2A0F80B2D528}" type="presParOf" srcId="{375FB060-9109-4734-9068-1274F1B0BB10}" destId="{ABD00E76-FECD-404B-803A-D7F3F799B1F8}" srcOrd="0" destOrd="0" presId="urn:microsoft.com/office/officeart/2005/8/layout/vList5"/>
    <dgm:cxn modelId="{12A3D4C3-BC56-4A4C-B415-523F28271101}" type="presParOf" srcId="{375FB060-9109-4734-9068-1274F1B0BB10}" destId="{F28B7F72-8059-46C2-98D3-B99F7925EE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B7F72-8059-46C2-98D3-B99F7925EECE}">
      <dsp:nvSpPr>
        <dsp:cNvPr id="0" name=""/>
        <dsp:cNvSpPr/>
      </dsp:nvSpPr>
      <dsp:spPr>
        <a:xfrm rot="5400000">
          <a:off x="3251544" y="-1791502"/>
          <a:ext cx="3522036" cy="7111396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   повышение социального статуса дошкольного образования;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обеспечение государством равенства возможностей для каждого ребенка в получении качественного ДО;</a:t>
          </a: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  обеспечение государственных гарантий уровня и качества ДО на основе единства обязательных требований к условиям  реализации образовательных программ ДО, их структуре и результатам их освоения;</a:t>
          </a: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сохранение единства образовательного пространства Российской Федерации относительно уровня дошкольного образования.</a:t>
          </a: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/>
        </a:p>
      </dsp:txBody>
      <dsp:txXfrm rot="5400000">
        <a:off x="3251544" y="-1791502"/>
        <a:ext cx="3522036" cy="7111396"/>
      </dsp:txXfrm>
    </dsp:sp>
    <dsp:sp modelId="{ABD00E76-FECD-404B-803A-D7F3F799B1F8}">
      <dsp:nvSpPr>
        <dsp:cNvPr id="0" name=""/>
        <dsp:cNvSpPr/>
      </dsp:nvSpPr>
      <dsp:spPr>
        <a:xfrm>
          <a:off x="72015" y="0"/>
          <a:ext cx="1456174" cy="3523598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Цели</a:t>
          </a:r>
          <a:endParaRPr lang="ru-RU" sz="3200" kern="1200" dirty="0"/>
        </a:p>
      </dsp:txBody>
      <dsp:txXfrm>
        <a:off x="72015" y="0"/>
        <a:ext cx="1456174" cy="35235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B7F72-8059-46C2-98D3-B99F7925EECE}">
      <dsp:nvSpPr>
        <dsp:cNvPr id="0" name=""/>
        <dsp:cNvSpPr/>
      </dsp:nvSpPr>
      <dsp:spPr>
        <a:xfrm rot="5400000">
          <a:off x="2821441" y="-1254780"/>
          <a:ext cx="4466488" cy="7171156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охрана и укрепление физического и психического здоровья детей, в том числе их эмоционального благополучия;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обеспечение равных возможностей для полноценного развития каждого ребенка в период дошкольного детства…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объединение обучения и воспитания в целостный образовательный процесс в интересах человека, семьи, общества;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формирование общей культуры личности детей, в том числе ценностей здорового образа жизни,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формирование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социокультурной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среды, соответствующей возрастным, индивидуальным, психологическим и физиологическим особенностям детей;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</dsp:txBody>
      <dsp:txXfrm rot="5400000">
        <a:off x="2821441" y="-1254780"/>
        <a:ext cx="4466488" cy="7171156"/>
      </dsp:txXfrm>
    </dsp:sp>
    <dsp:sp modelId="{ABD00E76-FECD-404B-803A-D7F3F799B1F8}">
      <dsp:nvSpPr>
        <dsp:cNvPr id="0" name=""/>
        <dsp:cNvSpPr/>
      </dsp:nvSpPr>
      <dsp:spPr>
        <a:xfrm>
          <a:off x="696" y="1498"/>
          <a:ext cx="1468410" cy="4658598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Задачи</a:t>
          </a:r>
          <a:endParaRPr lang="ru-RU" sz="2500" kern="1200" dirty="0"/>
        </a:p>
      </dsp:txBody>
      <dsp:txXfrm>
        <a:off x="696" y="1498"/>
        <a:ext cx="1468410" cy="4658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4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типовой процесс 4"/>
          <p:cNvSpPr/>
          <p:nvPr/>
        </p:nvSpPr>
        <p:spPr>
          <a:xfrm>
            <a:off x="467544" y="2564904"/>
            <a:ext cx="5976664" cy="3385542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Федеральный государственный образовательный стандарт дошкольного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образования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МОУ детский сад № 283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ctr"/>
            <a:endParaRPr lang="ru-RU" b="1" dirty="0" smtClean="0"/>
          </a:p>
          <a:p>
            <a:pPr lvl="0" algn="ctr"/>
            <a:endParaRPr lang="ru-RU" b="1" dirty="0"/>
          </a:p>
        </p:txBody>
      </p:sp>
      <p:pic>
        <p:nvPicPr>
          <p:cNvPr id="8" name="Picture 3" descr="F:\ФОТО\5984212111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72232">
            <a:off x="4515623" y="454139"/>
            <a:ext cx="2053591" cy="154019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3" descr="F:\ФОТО\5984212111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1268760"/>
            <a:ext cx="2433710" cy="19431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386" name="Picture 2" descr="Управление образования Ирбейского района - ФГОС ДО"/>
          <p:cNvPicPr>
            <a:picLocks noChangeAspect="1" noChangeArrowheads="1"/>
          </p:cNvPicPr>
          <p:nvPr/>
        </p:nvPicPr>
        <p:blipFill>
          <a:blip r:embed="rId5" cstate="print"/>
          <a:srcRect b="5263"/>
          <a:stretch>
            <a:fillRect/>
          </a:stretch>
        </p:blipFill>
        <p:spPr bwMode="auto">
          <a:xfrm>
            <a:off x="179512" y="116632"/>
            <a:ext cx="2556275" cy="1296144"/>
          </a:xfrm>
          <a:prstGeom prst="rect">
            <a:avLst/>
          </a:prstGeom>
          <a:noFill/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179512" y="5517232"/>
            <a:ext cx="1368152" cy="115212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Блок-схема: типовой процесс 13"/>
          <p:cNvSpPr/>
          <p:nvPr/>
        </p:nvSpPr>
        <p:spPr>
          <a:xfrm>
            <a:off x="6084168" y="3717032"/>
            <a:ext cx="2736304" cy="2592288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ДЕТСТВО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</a:rPr>
              <a:t>азнообразно,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</a:t>
            </a:r>
            <a:r>
              <a:rPr lang="ru-RU" sz="2000" b="1" dirty="0" smtClean="0">
                <a:solidFill>
                  <a:srgbClr val="C00000"/>
                </a:solidFill>
              </a:rPr>
              <a:t>никально,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</a:rPr>
              <a:t>амоценно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03648" y="116632"/>
            <a:ext cx="7272808" cy="159502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Программа коррекционно-развивающей работы с детьми с ограниченными возможностями здоровья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548680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          </a:t>
            </a:r>
            <a:r>
              <a:rPr lang="ru-RU" sz="1200" dirty="0" smtClean="0"/>
              <a:t> Данный раздел должен содержать специальные условия для получения образования детьми с ограниченными возможностями здоровья, в том числе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материалов, проведение групповых и индивидуальных коррекционных занятий и осуществления квалифицированной коррекции нарушений их развития.</a:t>
            </a:r>
          </a:p>
          <a:p>
            <a:pPr algn="just"/>
            <a:r>
              <a:rPr lang="ru-RU" sz="1200" dirty="0" smtClean="0"/>
              <a:t> </a:t>
            </a:r>
          </a:p>
          <a:p>
            <a:pPr algn="ctr"/>
            <a:r>
              <a:rPr lang="ru-RU" sz="1200" b="1" dirty="0" smtClean="0"/>
              <a:t>Коррекционная работа</a:t>
            </a:r>
            <a:r>
              <a:rPr lang="ru-RU" sz="1200" dirty="0" smtClean="0"/>
              <a:t> и/или инклюзивное образование должны быть </a:t>
            </a:r>
            <a:r>
              <a:rPr lang="ru-RU" sz="1200" b="1" dirty="0" smtClean="0"/>
              <a:t>направлены на:</a:t>
            </a:r>
            <a:endParaRPr lang="ru-RU" sz="12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1200" dirty="0" smtClean="0"/>
              <a:t> </a:t>
            </a:r>
            <a:r>
              <a:rPr lang="ru-RU" sz="1200" dirty="0" smtClean="0"/>
              <a:t> обеспечение </a:t>
            </a:r>
            <a:r>
              <a:rPr lang="ru-RU" sz="1200" dirty="0" smtClean="0"/>
              <a:t>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200" dirty="0" smtClean="0"/>
              <a:t> </a:t>
            </a:r>
            <a:r>
              <a:rPr lang="ru-RU" sz="1200" dirty="0" smtClean="0"/>
              <a:t> освоение </a:t>
            </a:r>
            <a:r>
              <a:rPr lang="ru-RU" sz="1200" dirty="0" smtClean="0"/>
              <a:t>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адаптации.</a:t>
            </a:r>
            <a:endParaRPr lang="ru-RU" sz="1200" b="1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1955569" cy="1466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графии 002.jpg"/>
          <p:cNvPicPr>
            <a:picLocks noChangeAspect="1"/>
          </p:cNvPicPr>
          <p:nvPr/>
        </p:nvPicPr>
        <p:blipFill>
          <a:blip r:embed="rId3" cstate="print"/>
          <a:srcRect r="27290" b="23"/>
          <a:stretch>
            <a:fillRect/>
          </a:stretch>
        </p:blipFill>
        <p:spPr>
          <a:xfrm>
            <a:off x="7004998" y="2204864"/>
            <a:ext cx="181547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фотографии 013.jpg"/>
          <p:cNvPicPr>
            <a:picLocks noChangeAspect="1"/>
          </p:cNvPicPr>
          <p:nvPr/>
        </p:nvPicPr>
        <p:blipFill>
          <a:blip r:embed="rId4" cstate="print"/>
          <a:srcRect l="9940" b="9553"/>
          <a:stretch>
            <a:fillRect/>
          </a:stretch>
        </p:blipFill>
        <p:spPr>
          <a:xfrm>
            <a:off x="5076056" y="3429000"/>
            <a:ext cx="1720808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3230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861047"/>
            <a:ext cx="1548172" cy="206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482"/>
          <a:stretch/>
        </p:blipFill>
        <p:spPr>
          <a:xfrm>
            <a:off x="5580112" y="4509120"/>
            <a:ext cx="1656184" cy="2052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5050904" cy="46413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4000" b="1" dirty="0" smtClean="0"/>
              <a:t>Психолого-педагогические </a:t>
            </a:r>
            <a:r>
              <a:rPr lang="ru-RU" sz="4000" b="1" dirty="0" smtClean="0"/>
              <a:t>условия</a:t>
            </a:r>
            <a:r>
              <a:rPr lang="ru-RU" sz="4000" b="1" dirty="0" smtClean="0"/>
              <a:t>: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уважение </a:t>
            </a:r>
            <a:r>
              <a:rPr lang="ru-RU" sz="2800" dirty="0" smtClean="0"/>
              <a:t>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способностях;</a:t>
            </a:r>
          </a:p>
          <a:p>
            <a:r>
              <a:rPr lang="ru-RU" sz="2800" dirty="0" smtClean="0"/>
              <a:t>использование </a:t>
            </a:r>
            <a:r>
              <a:rPr lang="ru-RU" sz="2800" dirty="0" smtClean="0"/>
              <a:t>в образовательной деятельности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r>
              <a:rPr lang="ru-RU" sz="2800" dirty="0" smtClean="0"/>
              <a:t>построение </a:t>
            </a:r>
            <a:r>
              <a:rPr lang="ru-RU" sz="2800" dirty="0" smtClean="0"/>
              <a:t>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развития;</a:t>
            </a:r>
          </a:p>
          <a:p>
            <a:r>
              <a:rPr lang="ru-RU" sz="2800" dirty="0" smtClean="0"/>
              <a:t>поддержка </a:t>
            </a:r>
            <a:r>
              <a:rPr lang="ru-RU" sz="2800" dirty="0" smtClean="0"/>
              <a:t>взрослыми положительного, доброжелательного отношения детей друг к другу и взаимодействия детей друг с другом в разных видах деятельности;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поддержка инициативы и самостоятельности детей в специфических для них видах деятельности;</a:t>
            </a:r>
          </a:p>
          <a:p>
            <a:r>
              <a:rPr lang="ru-RU" sz="2800" dirty="0" smtClean="0"/>
              <a:t>возможность </a:t>
            </a:r>
            <a:r>
              <a:rPr lang="ru-RU" sz="2800" dirty="0" smtClean="0"/>
              <a:t>выбора детьми материалов, видов активности, участников совместной деятельности и общения;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защита детей от всех форм физического и психического насилия5;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98200" cy="103942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Требования к условиям реализации программы</a:t>
            </a:r>
            <a:endParaRPr lang="ru-RU" sz="2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занятия 0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772816"/>
            <a:ext cx="1656184" cy="136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6" descr="P111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013176"/>
            <a:ext cx="2101685" cy="15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8" descr="08102010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501008"/>
            <a:ext cx="2346350" cy="131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Содержимое 16" descr="P1050856.JPG"/>
          <p:cNvPicPr>
            <a:picLocks noChangeAspect="1"/>
          </p:cNvPicPr>
          <p:nvPr/>
        </p:nvPicPr>
        <p:blipFill>
          <a:blip r:embed="rId5" cstate="print"/>
          <a:srcRect r="8061" b="18750"/>
          <a:stretch>
            <a:fillRect/>
          </a:stretch>
        </p:blipFill>
        <p:spPr>
          <a:xfrm>
            <a:off x="4932040" y="5229200"/>
            <a:ext cx="1800200" cy="119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Содержимое 8" descr="iCA0XWVO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412776"/>
            <a:ext cx="1539066" cy="111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Содержимое 5" descr="IMG_0890.JPG"/>
          <p:cNvPicPr>
            <a:picLocks noChangeAspect="1"/>
          </p:cNvPicPr>
          <p:nvPr/>
        </p:nvPicPr>
        <p:blipFill>
          <a:blip r:embed="rId7" cstate="print"/>
          <a:srcRect r="12121" b="19192"/>
          <a:stretch>
            <a:fillRect/>
          </a:stretch>
        </p:blipFill>
        <p:spPr bwMode="auto">
          <a:xfrm>
            <a:off x="5868144" y="4077072"/>
            <a:ext cx="1728192" cy="1191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395536" y="476672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2" descr="E:\МОЕ ФОТО\Неделя психологии 2013\IMG_10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96336" y="2276872"/>
            <a:ext cx="1368152" cy="102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43100" y="188913"/>
            <a:ext cx="7200900" cy="10080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Требования к условиям реализации программы</a:t>
            </a:r>
            <a:endParaRPr lang="ru-RU" sz="2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404664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7" descr="SDC14356.JPG"/>
          <p:cNvPicPr>
            <a:picLocks noChangeAspect="1"/>
          </p:cNvPicPr>
          <p:nvPr/>
        </p:nvPicPr>
        <p:blipFill>
          <a:blip r:embed="rId2" cstate="print"/>
          <a:srcRect r="10377"/>
          <a:stretch>
            <a:fillRect/>
          </a:stretch>
        </p:blipFill>
        <p:spPr>
          <a:xfrm>
            <a:off x="6776170" y="1412776"/>
            <a:ext cx="215118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IMG_7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2691408" cy="179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ПК\Desktop\ФОТО ОБОРУДОВАНИЕ\Сенсорная комната\IMG_20171212_105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13176"/>
            <a:ext cx="1656184" cy="1240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ПК\Desktop\ФОТО ОБОРУДОВАНИЕ\IMG_8346.JPG"/>
          <p:cNvPicPr/>
          <p:nvPr/>
        </p:nvPicPr>
        <p:blipFill>
          <a:blip r:embed="rId5" cstate="print">
            <a:extLst/>
          </a:blip>
          <a:srcRect l="19078"/>
          <a:stretch>
            <a:fillRect/>
          </a:stretch>
        </p:blipFill>
        <p:spPr bwMode="auto">
          <a:xfrm>
            <a:off x="4499992" y="1556792"/>
            <a:ext cx="244349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IMG_725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5085184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20181002_154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429000"/>
            <a:ext cx="1084416" cy="145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79512" y="1412776"/>
            <a:ext cx="4104456" cy="5047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          Развивающая </a:t>
            </a:r>
            <a:r>
              <a:rPr lang="ru-RU" sz="1400" b="1" dirty="0" smtClean="0"/>
              <a:t>предметно-пространственная среда должна обеспечивать:</a:t>
            </a:r>
          </a:p>
          <a:p>
            <a:pPr lvl="0" algn="just"/>
            <a:endParaRPr lang="ru-RU" sz="1400" b="1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1400" b="1" dirty="0" smtClean="0"/>
              <a:t> </a:t>
            </a:r>
            <a:r>
              <a:rPr lang="ru-RU" sz="1400" b="1" dirty="0" smtClean="0"/>
              <a:t> реализацию </a:t>
            </a:r>
            <a:r>
              <a:rPr lang="ru-RU" sz="1400" b="1" dirty="0" smtClean="0"/>
              <a:t>различных образовательных </a:t>
            </a:r>
            <a:r>
              <a:rPr lang="ru-RU" sz="1400" b="1" dirty="0" smtClean="0"/>
              <a:t>программ;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b="1" dirty="0" smtClean="0"/>
              <a:t> </a:t>
            </a:r>
            <a:r>
              <a:rPr lang="ru-RU" sz="1400" b="1" dirty="0" smtClean="0"/>
              <a:t>  в </a:t>
            </a:r>
            <a:r>
              <a:rPr lang="ru-RU" sz="1400" b="1" dirty="0" smtClean="0"/>
              <a:t>случае организации инклюзивного образования - необходимые для него </a:t>
            </a:r>
            <a:r>
              <a:rPr lang="ru-RU" sz="1400" b="1" dirty="0" smtClean="0"/>
              <a:t>условия;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b="1" dirty="0" smtClean="0"/>
              <a:t> </a:t>
            </a:r>
            <a:r>
              <a:rPr lang="ru-RU" sz="1400" b="1" dirty="0" smtClean="0"/>
              <a:t>  учет </a:t>
            </a:r>
            <a:r>
              <a:rPr lang="ru-RU" sz="1400" b="1" dirty="0" smtClean="0"/>
              <a:t>национально-культурных, климатических условий, в которых осуществляется образовательная деятельность</a:t>
            </a:r>
            <a:r>
              <a:rPr lang="ru-RU" sz="1400" b="1" dirty="0" smtClean="0"/>
              <a:t>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b="1" dirty="0" smtClean="0"/>
              <a:t> </a:t>
            </a:r>
            <a:r>
              <a:rPr lang="ru-RU" sz="1400" b="1" dirty="0" smtClean="0"/>
              <a:t>   </a:t>
            </a:r>
            <a:r>
              <a:rPr lang="ru-RU" sz="1400" b="1" dirty="0" smtClean="0"/>
              <a:t>учет возрастных особенностей детей.</a:t>
            </a:r>
          </a:p>
          <a:p>
            <a:pPr algn="just"/>
            <a:r>
              <a:rPr lang="ru-RU" sz="1400" b="1" dirty="0" smtClean="0"/>
              <a:t> </a:t>
            </a:r>
          </a:p>
          <a:p>
            <a:pPr algn="ctr"/>
            <a:r>
              <a:rPr lang="ru-RU" sz="1400" b="1" dirty="0" smtClean="0"/>
              <a:t>Развивающая </a:t>
            </a:r>
            <a:r>
              <a:rPr lang="ru-RU" sz="1400" b="1" dirty="0" smtClean="0"/>
              <a:t>предметно-пространственная среда должна быть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содержательно-насыщенной</a:t>
            </a:r>
            <a:r>
              <a:rPr lang="ru-RU" sz="1400" b="1" dirty="0" smtClean="0"/>
              <a:t>, трансформируемой,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полифункциональной</a:t>
            </a:r>
            <a:r>
              <a:rPr lang="ru-RU" sz="1400" b="1" dirty="0" smtClean="0"/>
              <a:t>,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вариативной</a:t>
            </a:r>
            <a:r>
              <a:rPr lang="ru-RU" sz="1400" b="1" dirty="0" smtClean="0"/>
              <a:t>,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доступной </a:t>
            </a:r>
            <a:r>
              <a:rPr lang="ru-RU" sz="1400" b="1" dirty="0" smtClean="0"/>
              <a:t>и безопасной.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3826768" cy="4373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pPr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КАДРЫ</a:t>
            </a:r>
          </a:p>
          <a:p>
            <a:pPr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Должностной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состав и количество работников, необходимых для реализации и обеспечения реализации Программы, определяются ее целями и задачами, а также особенностями развития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детей. </a:t>
            </a:r>
          </a:p>
          <a:p>
            <a:pPr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Необходимым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условием качественной реализации Программы является ее непрерывное сопровождение педагогическими и учебно-вспомогательными работниками в течение всего времени ее реализации в Организации или в Группе.</a:t>
            </a:r>
          </a:p>
          <a:p>
            <a:pPr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Педагогические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работники, реализующие Программу, должны обладать основными компетенциями, необходимыми для создания условия развития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детей.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98200" cy="103942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Требования к условиям реализации программы</a:t>
            </a:r>
            <a:endParaRPr lang="ru-RU" sz="2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занятия 0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12776"/>
            <a:ext cx="174759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6" descr="P111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013176"/>
            <a:ext cx="2101685" cy="15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Содержимое 16" descr="P1050856.JPG"/>
          <p:cNvPicPr>
            <a:picLocks noChangeAspect="1"/>
          </p:cNvPicPr>
          <p:nvPr/>
        </p:nvPicPr>
        <p:blipFill>
          <a:blip r:embed="rId4" cstate="print"/>
          <a:srcRect r="8061" b="18750"/>
          <a:stretch>
            <a:fillRect/>
          </a:stretch>
        </p:blipFill>
        <p:spPr>
          <a:xfrm>
            <a:off x="4644008" y="5013176"/>
            <a:ext cx="1800200" cy="119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Содержимое 8" descr="iCA0XWVO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412776"/>
            <a:ext cx="1539066" cy="111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Содержимое 5" descr="IMG_0890.JPG"/>
          <p:cNvPicPr>
            <a:picLocks noChangeAspect="1"/>
          </p:cNvPicPr>
          <p:nvPr/>
        </p:nvPicPr>
        <p:blipFill>
          <a:blip r:embed="rId6" cstate="print"/>
          <a:srcRect r="12121" b="19192"/>
          <a:stretch>
            <a:fillRect/>
          </a:stretch>
        </p:blipFill>
        <p:spPr bwMode="auto">
          <a:xfrm>
            <a:off x="4644008" y="3501008"/>
            <a:ext cx="1728192" cy="1191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395536" y="476672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5" descr="разв.среда 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276872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E:\МОЕ ФОТО\Неделя психологии 2013\IMG_10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48264" y="3573016"/>
            <a:ext cx="201657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6" descr="разв.среда 002.jpg"/>
          <p:cNvPicPr>
            <a:picLocks noChangeAspect="1"/>
          </p:cNvPicPr>
          <p:nvPr/>
        </p:nvPicPr>
        <p:blipFill>
          <a:blip r:embed="rId2" cstate="print"/>
          <a:srcRect l="12870"/>
          <a:stretch>
            <a:fillRect/>
          </a:stretch>
        </p:blipFill>
        <p:spPr>
          <a:xfrm>
            <a:off x="6804248" y="4797152"/>
            <a:ext cx="1944216" cy="1673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Горизонтальный свиток 12"/>
          <p:cNvSpPr/>
          <p:nvPr/>
        </p:nvSpPr>
        <p:spPr>
          <a:xfrm>
            <a:off x="1691680" y="116632"/>
            <a:ext cx="7056784" cy="13680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Требования к результатам освоения основной образовательной программы дошкольного образования</a:t>
            </a:r>
            <a:endParaRPr lang="ru-RU" sz="20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4" name="Содержимое 4" descr="20150907_0940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412776"/>
            <a:ext cx="1680245" cy="126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Администратор\Desktop\DSCN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442771">
            <a:off x="5457326" y="1733348"/>
            <a:ext cx="1724885" cy="129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Содержимое 4" descr="20150907_0940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24944"/>
            <a:ext cx="1872208" cy="140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Содержимое 4" descr="20150907_09402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1" y="3933056"/>
            <a:ext cx="1727689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251520" y="1564243"/>
            <a:ext cx="5112568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 smtClean="0"/>
          </a:p>
          <a:p>
            <a:pPr algn="ctr"/>
            <a:r>
              <a:rPr lang="ru-RU" sz="1400" b="1" dirty="0" smtClean="0"/>
  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just"/>
            <a:r>
              <a:rPr lang="ru-RU" sz="1400" dirty="0" smtClean="0"/>
              <a:t>Специфика </a:t>
            </a:r>
            <a:r>
              <a:rPr lang="ru-RU" sz="1400" dirty="0" smtClean="0"/>
              <a:t>дошкольного детства (гибкость, пластичность развития ребенка, высокий разброс вариантов его развития, его непосредственность и непроизвольность), а также системные особенности дошкольного образования (необязательность уровня дошкольного образования в Российской Федерации, отсутствие возможности вменения ребенку какой-либо ответственности за результат) делают неправомерными требования от ребенка дошкольного возраста конкретных образовательных достижений и обусловливают необходимость определения результатов освоения образовательной программы в виде целевых ориентиров.</a:t>
            </a:r>
          </a:p>
          <a:p>
            <a:pPr algn="just"/>
            <a:endParaRPr lang="ru-RU" sz="1400" b="1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67544" y="260648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772817"/>
          <a:ext cx="8568952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179512" y="476672"/>
            <a:ext cx="1080120" cy="79208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7416824" cy="144655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Федеральный государственный образовательный стандарт дошкольного образования</a:t>
            </a:r>
          </a:p>
          <a:p>
            <a:pPr algn="ctr"/>
            <a:r>
              <a:rPr lang="ru-RU" sz="2400" dirty="0" smtClean="0"/>
              <a:t>- это совокупность  обязательных требований к дошкольному образованию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17232"/>
            <a:ext cx="8640960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образования и науки Российской Федерации</a:t>
            </a:r>
          </a:p>
          <a:p>
            <a:pPr algn="ctr"/>
            <a:r>
              <a:rPr lang="ru-RU" dirty="0" smtClean="0"/>
              <a:t>Приказ 17 октября 2013 г. № 1155</a:t>
            </a:r>
          </a:p>
          <a:p>
            <a:pPr algn="ctr"/>
            <a:r>
              <a:rPr lang="ru-RU" dirty="0" smtClean="0"/>
              <a:t>Об утверждении федерального образовательного стандарта дошкольного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772816"/>
          <a:ext cx="8640960" cy="466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107504" y="404664"/>
            <a:ext cx="1224136" cy="79208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7416824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Стандарт разработан на основе Конституции </a:t>
            </a:r>
            <a:r>
              <a:rPr lang="ru-RU" sz="2400" dirty="0" smtClean="0"/>
              <a:t>Российской </a:t>
            </a:r>
            <a:r>
              <a:rPr lang="ru-RU" sz="2400" dirty="0" smtClean="0"/>
              <a:t>Федерации и законодательства Российской Федерации и с учетом Конвенции ООН о правах ребенка (п. 1.2 ФГОС ДО).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5976664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/>
              <a:t>Структура ФГОС дошкольного образования </a:t>
            </a:r>
            <a:r>
              <a:rPr lang="ru-RU" sz="1900" b="1" dirty="0" smtClean="0"/>
              <a:t>включает </a:t>
            </a:r>
            <a:r>
              <a:rPr lang="ru-RU" sz="1900" b="1" dirty="0" smtClean="0"/>
              <a:t>в себя три </a:t>
            </a:r>
            <a:r>
              <a:rPr lang="ru-RU" sz="1900" b="1" dirty="0" smtClean="0"/>
              <a:t>компонента:</a:t>
            </a:r>
            <a:endParaRPr lang="ru-RU" sz="1900" b="1" dirty="0" smtClean="0"/>
          </a:p>
          <a:p>
            <a:pPr lvl="0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 Требования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к составлению образовательных программ для ДОУ, включая описание соотношений части обязательного образовательного минимума и части, свободной от следования требованиям и оставленной на усмотрение участников педагогических отношений.</a:t>
            </a:r>
          </a:p>
          <a:p>
            <a:pPr lvl="0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  Финансовые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кадровые, материально-технические и прочие условия, в которых должны реализовываться программы образования в ДОУ.</a:t>
            </a:r>
          </a:p>
          <a:p>
            <a:pPr lvl="0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      Результаты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которые должны являться следствием усвоения образовательной программы в ДОУ.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8372"/>
            <a:ext cx="8219256" cy="1039427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Структура </a:t>
            </a:r>
            <a:r>
              <a:rPr lang="ru-RU" sz="2700" dirty="0" smtClean="0"/>
              <a:t>ФГОС дошкольного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548680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949280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 </a:t>
            </a:r>
            <a:endParaRPr lang="ru-RU" sz="1200" b="1" dirty="0"/>
          </a:p>
        </p:txBody>
      </p:sp>
      <p:pic>
        <p:nvPicPr>
          <p:cNvPr id="7" name="Picture 3" descr="F:\ФОТО\5984212111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895908">
            <a:off x="6514662" y="1471904"/>
            <a:ext cx="2164477" cy="16233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3" descr="F:\ФОТО\5984212111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08878">
            <a:off x="6620755" y="4582928"/>
            <a:ext cx="2164476" cy="16233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3" descr="F:\ФОТО\5984212111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16216" y="3068960"/>
            <a:ext cx="2164477" cy="14116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4032448" cy="50405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       Программа 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определяет содержание и организацию образовательной деятельности на уровне дошкольного образования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Программа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формируется как программа психолого-педагогической поддержки позитивной социализации и индивидуализации, развития личности детей дошкольного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возраста.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Программа направлена на:</a:t>
            </a:r>
          </a:p>
          <a:p>
            <a:pPr lvl="0"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 lvl="0"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pPr algn="just">
              <a:buNone/>
            </a:pPr>
            <a:r>
              <a:rPr lang="ru-RU" sz="1000" dirty="0" smtClean="0"/>
              <a:t> </a:t>
            </a:r>
            <a:endParaRPr lang="ru-RU" sz="1000" dirty="0" smtClean="0"/>
          </a:p>
          <a:p>
            <a:pPr algn="just">
              <a:buNone/>
            </a:pPr>
            <a:endParaRPr lang="ru-RU" sz="1000" dirty="0" smtClean="0"/>
          </a:p>
          <a:p>
            <a:pPr algn="ctr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 Программа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разрабатывается и утверждается Организацией самостоятельно в соответствии с настоящим Стандартом и с учетом Примерных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программ.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00800" cy="118344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 составлению образовательных программ для ДОУ</a:t>
            </a:r>
            <a:endParaRPr lang="ru-RU" sz="2200" dirty="0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4572000" y="1556792"/>
            <a:ext cx="2664296" cy="1012102"/>
          </a:xfrm>
          <a:prstGeom prst="flowChartInternalStorage">
            <a:avLst/>
          </a:prstGeom>
          <a:solidFill>
            <a:schemeClr val="accent4">
              <a:lumMod val="40000"/>
              <a:lumOff val="60000"/>
            </a:schemeClr>
          </a:solidFill>
          <a:ln/>
          <a:scene3d>
            <a:camera prst="isometricOffAxis1Right"/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accent5">
                <a:shade val="30000"/>
                <a:satMod val="1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Социально-коммуникативное развитие</a:t>
            </a: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4932040" y="3284984"/>
            <a:ext cx="3816424" cy="1368152"/>
          </a:xfrm>
          <a:prstGeom prst="flowChartInternalStorage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1200" b="1" i="1" dirty="0" smtClean="0">
                <a:latin typeface="Arial Black" pitchFamily="34" charset="0"/>
              </a:rPr>
              <a:t>Основой содержания </a:t>
            </a:r>
          </a:p>
          <a:p>
            <a:pPr algn="ctr">
              <a:buNone/>
            </a:pPr>
            <a:r>
              <a:rPr lang="ru-RU" sz="1200" b="1" i="1" dirty="0" smtClean="0">
                <a:latin typeface="Arial Black" pitchFamily="34" charset="0"/>
              </a:rPr>
              <a:t>дошкольного образования определены  5 образовательных областей, соответствующие основным линиям развития ребенка</a:t>
            </a:r>
            <a:endParaRPr lang="ru-RU" sz="1200" b="1" dirty="0">
              <a:latin typeface="Arial Black" pitchFamily="34" charset="0"/>
            </a:endParaRPr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6084168" y="2348880"/>
            <a:ext cx="2808312" cy="934964"/>
          </a:xfrm>
          <a:prstGeom prst="flowChartInternalStorag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Познавательное развитие</a:t>
            </a:r>
            <a:endParaRPr lang="ru-RU" sz="2000" b="1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6804248" y="4797152"/>
            <a:ext cx="2138580" cy="1057320"/>
          </a:xfrm>
          <a:prstGeom prst="flowChartInternalStorag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Физическое</a:t>
            </a:r>
          </a:p>
          <a:p>
            <a:pPr algn="ctr">
              <a:defRPr/>
            </a:pPr>
            <a:r>
              <a:rPr lang="ru-RU" sz="2000" b="1" dirty="0" smtClean="0"/>
              <a:t>развитие</a:t>
            </a:r>
          </a:p>
        </p:txBody>
      </p:sp>
      <p:sp>
        <p:nvSpPr>
          <p:cNvPr id="8" name="Блок-схема: внутренняя память 7"/>
          <p:cNvSpPr/>
          <p:nvPr/>
        </p:nvSpPr>
        <p:spPr>
          <a:xfrm>
            <a:off x="5940152" y="5805264"/>
            <a:ext cx="2567208" cy="864096"/>
          </a:xfrm>
          <a:prstGeom prst="flowChartInternalStorag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Художественно-эстетическое развитие</a:t>
            </a:r>
            <a:endParaRPr lang="ru-RU" sz="1600" b="1" dirty="0"/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4572000" y="4869160"/>
            <a:ext cx="2276896" cy="989872"/>
          </a:xfrm>
          <a:prstGeom prst="flowChartInternalStorag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Речевое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развитие</a:t>
            </a:r>
            <a:endParaRPr lang="ru-RU" sz="20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404664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endParaRPr lang="ru-RU" sz="4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4800" b="1" u="sng" dirty="0" smtClean="0">
                <a:latin typeface="Arial" pitchFamily="34" charset="0"/>
                <a:cs typeface="Arial" pitchFamily="34" charset="0"/>
              </a:rPr>
              <a:t>Социально-коммуникативное </a:t>
            </a:r>
            <a:r>
              <a:rPr lang="ru-RU" sz="4800" b="1" u="sng" dirty="0" smtClean="0"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sz="4800" u="sng" dirty="0" smtClean="0">
                <a:latin typeface="Arial" pitchFamily="34" charset="0"/>
                <a:cs typeface="Arial" pitchFamily="34" charset="0"/>
              </a:rPr>
              <a:t> направлено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саморегуляции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  <a:p>
            <a:pPr algn="just"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4800" b="1" u="sng" dirty="0" smtClean="0">
                <a:latin typeface="Arial" pitchFamily="34" charset="0"/>
                <a:cs typeface="Arial" pitchFamily="34" charset="0"/>
              </a:rPr>
              <a:t>Познавательное развитие</a:t>
            </a:r>
            <a:r>
              <a:rPr lang="ru-RU" sz="4800" u="sng" dirty="0" smtClean="0">
                <a:latin typeface="Arial" pitchFamily="34" charset="0"/>
                <a:cs typeface="Arial" pitchFamily="34" charset="0"/>
              </a:rPr>
              <a:t> предполагает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социокультурных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pPr algn="just"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4800" b="1" u="sng" dirty="0" smtClean="0">
                <a:latin typeface="Arial" pitchFamily="34" charset="0"/>
                <a:cs typeface="Arial" pitchFamily="34" charset="0"/>
              </a:rPr>
              <a:t>Речевое развитие</a:t>
            </a:r>
            <a:r>
              <a:rPr lang="ru-RU" sz="4800" u="sng" dirty="0" smtClean="0">
                <a:latin typeface="Arial" pitchFamily="34" charset="0"/>
                <a:cs typeface="Arial" pitchFamily="34" charset="0"/>
              </a:rPr>
              <a:t> включает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pPr algn="just"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4800" b="1" u="sng" dirty="0" smtClean="0">
                <a:latin typeface="Arial" pitchFamily="34" charset="0"/>
                <a:cs typeface="Arial" pitchFamily="34" charset="0"/>
              </a:rPr>
              <a:t>Художественно-эстетическое развитие</a:t>
            </a:r>
            <a:r>
              <a:rPr lang="ru-RU" sz="4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algn="just"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4800" b="1" u="sng" dirty="0" smtClean="0">
                <a:latin typeface="Arial" pitchFamily="34" charset="0"/>
                <a:cs typeface="Arial" pitchFamily="34" charset="0"/>
              </a:rPr>
              <a:t>Физическое развитие</a:t>
            </a:r>
            <a:r>
              <a:rPr lang="ru-RU" sz="4800" u="sng" dirty="0" smtClean="0">
                <a:latin typeface="Arial" pitchFamily="34" charset="0"/>
                <a:cs typeface="Arial" pitchFamily="34" charset="0"/>
              </a:rPr>
              <a:t> включает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саморегуляции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1512168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двигательная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340768"/>
            <a:ext cx="676875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деятельность реализуется через организацию детских видов деятельности или «культурных практик», присущих ребенку дошкольного возраста.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Взрослый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выступает партнером, который умеет заинтересовать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детей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вызвать мотивацию и посредством партнерской формы занятия, в противовес школьно-урочной, решает основные задачи ФГОС ДО.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В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совместной партнерской деятельности учитываются специфика 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самоценность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периода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дошкольного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детства, свобода детей сочетается с организующим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началом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которое привносит взрослый.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9" descr="P3170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42879">
            <a:off x="3533113" y="3805845"/>
            <a:ext cx="1823999" cy="13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908720"/>
            <a:ext cx="1512168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игровая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628800"/>
            <a:ext cx="1512168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элементарная</a:t>
            </a:r>
            <a:r>
              <a:rPr kumimoji="0" lang="ru-RU" sz="1100" b="1" i="0" u="none" strike="noStrike" kern="1200" cap="all" spc="0" normalizeH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трудовая</a:t>
            </a: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4509120"/>
            <a:ext cx="1512168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познавательно-исследовательская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5301208"/>
            <a:ext cx="1512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5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коммуникативная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6021288"/>
            <a:ext cx="1512168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конструирование</a:t>
            </a: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2348880"/>
            <a:ext cx="1512168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восприятие художественной литературы 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3068960"/>
            <a:ext cx="1512168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музыкальная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3789040"/>
            <a:ext cx="1512168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изобразительная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Содержимое 4" descr="P1090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229200"/>
            <a:ext cx="1823999" cy="136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0152" y="3717032"/>
            <a:ext cx="1824000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Содержимое 5" descr="разв.среда 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5157192"/>
            <a:ext cx="1823999" cy="136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1907704" y="188640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2" name="Рисунок 21" descr="занятия 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5229200"/>
            <a:ext cx="1825398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Горизонтальный свиток 27"/>
          <p:cNvSpPr/>
          <p:nvPr/>
        </p:nvSpPr>
        <p:spPr>
          <a:xfrm>
            <a:off x="3131840" y="0"/>
            <a:ext cx="5544616" cy="134963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Содержание Программы, обеспечивающее полноценное развитие личности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32656"/>
          <a:ext cx="3744416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443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Формы работы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3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Подвижные дидактические игры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Подвижные игры с правилами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Игровые упражнения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Соревнования 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3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Совместные действия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Дежурство</a:t>
                      </a:r>
                      <a:r>
                        <a:rPr lang="ru-RU" sz="80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</a:t>
                      </a:r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Поручение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Задание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Реализация проекта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1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Наблюдение</a:t>
                      </a:r>
                      <a:r>
                        <a:rPr lang="ru-RU" sz="80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</a:t>
                      </a:r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Экскурсия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Решение проблемных ситуаций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Экспериментирование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Коллекционирование</a:t>
                      </a:r>
                      <a:r>
                        <a:rPr lang="ru-RU" sz="80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</a:t>
                      </a:r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Моделирование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Реализация проекта</a:t>
                      </a:r>
                      <a:r>
                        <a:rPr lang="ru-RU" sz="80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</a:t>
                      </a:r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Игры с правилами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12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Беседа</a:t>
                      </a:r>
                      <a:r>
                        <a:rPr lang="ru-RU" sz="90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</a:t>
                      </a:r>
                      <a:r>
                        <a:rPr lang="ru-RU" sz="9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Ситуативный разговор</a:t>
                      </a:r>
                    </a:p>
                    <a:p>
                      <a:r>
                        <a:rPr lang="ru-RU" sz="9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Речевая ситуация</a:t>
                      </a:r>
                    </a:p>
                    <a:p>
                      <a:r>
                        <a:rPr lang="ru-RU" sz="9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Составление и отгадывание загадок</a:t>
                      </a:r>
                    </a:p>
                    <a:p>
                      <a:r>
                        <a:rPr lang="ru-RU" sz="9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Сюжетные игры</a:t>
                      </a:r>
                      <a:r>
                        <a:rPr lang="ru-RU" sz="90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</a:t>
                      </a:r>
                      <a:r>
                        <a:rPr lang="ru-RU" sz="9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Игры с правилами</a:t>
                      </a:r>
                      <a:endParaRPr lang="ru-RU" sz="9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6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Чтение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Обсуждение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Разучивание 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3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Слушание</a:t>
                      </a:r>
                      <a:r>
                        <a:rPr lang="ru-RU" sz="80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</a:t>
                      </a:r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Исполнение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Импровизация</a:t>
                      </a:r>
                      <a:r>
                        <a:rPr lang="ru-RU" sz="80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</a:t>
                      </a:r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Экспериментирование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Подвижные игры (с музыкальным сопровождением)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Музыкально-дидактические игры 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59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Художественное экспериментирование:</a:t>
                      </a:r>
                    </a:p>
                    <a:p>
                      <a:r>
                        <a:rPr lang="ru-RU" sz="800" dirty="0" smtClean="0"/>
                        <a:t>Художественный </a:t>
                      </a:r>
                      <a:r>
                        <a:rPr lang="de-DE" sz="800" dirty="0" err="1" smtClean="0"/>
                        <a:t>проект</a:t>
                      </a:r>
                      <a:endParaRPr lang="ru-RU" sz="800" dirty="0" smtClean="0"/>
                    </a:p>
                    <a:p>
                      <a:r>
                        <a:rPr lang="de-DE" sz="800" dirty="0" err="1" smtClean="0"/>
                        <a:t>Художественно-дидактическая</a:t>
                      </a:r>
                      <a:r>
                        <a:rPr lang="de-DE" sz="800" dirty="0" smtClean="0"/>
                        <a:t> </a:t>
                      </a:r>
                      <a:r>
                        <a:rPr lang="de-DE" sz="800" dirty="0" err="1" smtClean="0"/>
                        <a:t>игра</a:t>
                      </a:r>
                      <a:endParaRPr lang="ru-RU" sz="800" dirty="0" smtClean="0"/>
                    </a:p>
                    <a:p>
                      <a:r>
                        <a:rPr lang="de-DE" sz="800" dirty="0" err="1" smtClean="0"/>
                        <a:t>Развлечение</a:t>
                      </a:r>
                      <a:endParaRPr lang="ru-RU" sz="800" dirty="0" smtClean="0"/>
                    </a:p>
                    <a:p>
                      <a:r>
                        <a:rPr lang="de-DE" sz="800" dirty="0" err="1" smtClean="0"/>
                        <a:t>Игра-викторина</a:t>
                      </a:r>
                      <a:endParaRPr lang="ru-RU" sz="800" dirty="0" smtClean="0"/>
                    </a:p>
                    <a:p>
                      <a:r>
                        <a:rPr lang="de-DE" sz="800" dirty="0" err="1" smtClean="0"/>
                        <a:t>Конкурс</a:t>
                      </a: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Мастерская по изготовлению продуктов детского творчества</a:t>
                      </a:r>
                    </a:p>
                    <a:p>
                      <a:r>
                        <a:rPr lang="ru-RU" sz="8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Реализация проектов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0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Сюжетные игры</a:t>
                      </a:r>
                    </a:p>
                    <a:p>
                      <a:r>
                        <a:rPr lang="ru-RU" sz="800" dirty="0" smtClean="0"/>
                        <a:t>Игры с правилами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35896" y="4941168"/>
            <a:ext cx="2328258" cy="1309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53" descr="P1060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00808"/>
            <a:ext cx="2556285" cy="1704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Горизонтальный свиток 9"/>
          <p:cNvSpPr/>
          <p:nvPr/>
        </p:nvSpPr>
        <p:spPr>
          <a:xfrm>
            <a:off x="4427984" y="188640"/>
            <a:ext cx="4464496" cy="122693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Содержание </a:t>
            </a:r>
            <a:r>
              <a:rPr lang="ru-RU" b="1" dirty="0" smtClean="0"/>
              <a:t>Программы, обеспечивающее полноценное развитие </a:t>
            </a:r>
            <a:r>
              <a:rPr lang="ru-RU" b="1" dirty="0" smtClean="0"/>
              <a:t>личности</a:t>
            </a:r>
            <a:endParaRPr lang="ru-RU" dirty="0"/>
          </a:p>
        </p:txBody>
      </p:sp>
      <p:pic>
        <p:nvPicPr>
          <p:cNvPr id="11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4653136"/>
            <a:ext cx="2690840" cy="1786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0232" y="1628800"/>
            <a:ext cx="2232248" cy="148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56176" y="2996952"/>
            <a:ext cx="2160241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51920" y="3356992"/>
            <a:ext cx="1997485" cy="133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51520" y="188640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5" descr="DSCN0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5229200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1403648" y="116632"/>
            <a:ext cx="7272808" cy="1104245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Взаимодействие педагогического коллектива с семьями дошкольников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093296"/>
            <a:ext cx="3024336" cy="52322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Участие в мастер-классах и занятиях родительского клуба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Содержимое 4" descr="DSCN0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429000"/>
            <a:ext cx="1944216" cy="145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5" descr="DSCN0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085184"/>
            <a:ext cx="2097302" cy="146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5868144" y="6309320"/>
            <a:ext cx="1403648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Участие в проектах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501008"/>
            <a:ext cx="132496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0" descr="P10202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221088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4797152"/>
            <a:ext cx="1728192" cy="4387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Дни открытых дверей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E:\МОЕ ФОТО\Неделя психологии 2013\IMG_11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19872" y="4653136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4" descr="DSCN02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3284984"/>
            <a:ext cx="1656184" cy="124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179512" y="332656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340768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     </a:t>
            </a:r>
            <a:r>
              <a:rPr lang="ru-RU" sz="1400" b="1" i="1" dirty="0" smtClean="0"/>
              <a:t>Семья является институтом первичной социализации и образования, который оказывает большое влияние на развитие ребенка в младенческом, раннем и дошкольном возрасте. </a:t>
            </a:r>
          </a:p>
          <a:p>
            <a:pPr algn="just"/>
            <a:r>
              <a:rPr lang="ru-RU" sz="1200" b="1" dirty="0" smtClean="0"/>
              <a:t>Поэтому педагогам, реализующим образовательные программы дошкольного образования, необходимо учитывать в своей работе такие факторы, как условия жизни в семье, состав семьи, ее ценности и традиции, а также уважать и признавать способности и достижения родителей(законных представителей) в деле воспитания и развития их детей.  </a:t>
            </a:r>
          </a:p>
          <a:p>
            <a:pPr algn="ctr"/>
            <a:r>
              <a:rPr lang="ru-RU" sz="1400" b="1" dirty="0" smtClean="0"/>
              <a:t>Взаимодействие с семьей в духе партнерства в деле образования и воспитания детей является предпосылкой для обеспечения их полноценного развития. 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455</TotalTime>
  <Words>1269</Words>
  <Application>Microsoft Office PowerPoint</Application>
  <PresentationFormat>Экран (4:3)</PresentationFormat>
  <Paragraphs>212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   Структура ФГОС дошкольного образования    </vt:lpstr>
      <vt:lpstr>    Требования к составлению образовательных программ для ДОУ</vt:lpstr>
      <vt:lpstr>Слайд 6</vt:lpstr>
      <vt:lpstr>Слайд 7</vt:lpstr>
      <vt:lpstr>Слайд 8</vt:lpstr>
      <vt:lpstr>Слайд 9</vt:lpstr>
      <vt:lpstr>Слайд 10</vt:lpstr>
      <vt:lpstr>Требования к условиям реализации программы</vt:lpstr>
      <vt:lpstr>Требования к условиям реализации программы</vt:lpstr>
      <vt:lpstr>Требования к условиям реализации программы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56</cp:revision>
  <dcterms:modified xsi:type="dcterms:W3CDTF">2021-12-15T18:50:58Z</dcterms:modified>
</cp:coreProperties>
</file>